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48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848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be0ca5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上分点4 离散型随机变量方差的应用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fd26d1ad71e6838d#tid=68f5a14c2da03f000a4f38b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b1c2ac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离散型随机变量的方差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520a86e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离散型随机变量方差的性质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a76fea7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上分点3 离散型随机变量方差的期望表示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4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17.png"/><Relationship Id="rId9" Type="http://schemas.openxmlformats.org/officeDocument/2006/relationships/image" Target="../media/image5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16_1#5747fefd6?vop=1&amp;pid=f5e1fe575&amp;color=0,0,0&amp;bt=1&amp;bbb=1"/>
              <p:cNvSpPr/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的均值和方差.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7_BD.16_1#5747fefd6?vop=1&amp;pid=f5e1fe575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17_1#5747fefd6?vop=1&amp;pid=f5e1fe575&amp;color=0,0,0&amp;bbb=1"/>
              <p:cNvSpPr/>
              <p:nvPr/>
            </p:nvSpPr>
            <p:spPr>
              <a:xfrm>
                <a:off x="832104" y="1446522"/>
                <a:ext cx="10533888" cy="9578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【解】由（1）中的分布列，可得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(0−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AN.17_1#5747fefd6?vop=1&amp;pid=f5e1fe575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6522"/>
                <a:ext cx="10533888" cy="957834"/>
              </a:xfrm>
              <a:prstGeom prst="rect">
                <a:avLst/>
              </a:prstGeom>
              <a:blipFill>
                <a:blip r:embed="rId4"/>
                <a:stretch>
                  <a:fillRect l="-1389" b="-89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AS.18_1#5747fefd6?vop=1&amp;pid=f5e1fe575&amp;color=0,0,0&amp;bt=1&amp;bbb=1"/>
              <p:cNvSpPr/>
              <p:nvPr/>
            </p:nvSpPr>
            <p:spPr>
              <a:xfrm>
                <a:off x="832104" y="1080000"/>
                <a:ext cx="10533888" cy="2865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方法总结</a:t>
                </a:r>
                <a:endParaRPr lang="en-US" altLang="zh-CN" sz="1800" dirty="0"/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求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离散型随机变量的方差的步骤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理解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的意义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写出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可能取到的全部值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取每个值的概率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写出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的分布列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由均值的定义求出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由方差的定义或方差与均值的关系求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7_AS.18_1#5747fefd6?vop=1&amp;pid=f5e1fe575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65755"/>
              </a:xfrm>
              <a:prstGeom prst="rect">
                <a:avLst/>
              </a:prstGeom>
              <a:blipFill>
                <a:blip r:embed="rId3"/>
                <a:stretch>
                  <a:fillRect l="-1389" b="-510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9_1#b95de2398?vop=1&amp;pid=1520a86ef&amp;color=0,0,0&amp;bt=1&amp;bbb=1&amp;hb=1"/>
              <p:cNvSpPr/>
              <p:nvPr/>
            </p:nvSpPr>
            <p:spPr>
              <a:xfrm>
                <a:off x="832104" y="1080000"/>
                <a:ext cx="10533888" cy="1092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易错题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抛掷一枚质地不均匀的硬币（两面图案分别为“花”“字”）一次，记“花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”面朝上的概率为</a:t>
                </a:r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，令随机变量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1,</m:t>
                            </m:r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“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花</m:t>
                            </m:r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”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面朝上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0,</m:t>
                            </m:r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“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字</m:t>
                            </m:r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”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面朝上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6_BD.19_1#b95de2398?vop=1&amp;pid=1520a86e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092200"/>
              </a:xfrm>
              <a:prstGeom prst="rect">
                <a:avLst/>
              </a:prstGeom>
              <a:blipFill>
                <a:blip r:embed="rId3"/>
                <a:stretch>
                  <a:fillRect l="-1389" r="-926" b="-5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0_1#b95de2398.bracket?vop=1&amp;pid=1520a86ef&amp;color=0,0,0&amp;vpa=5"/>
          <p:cNvSpPr/>
          <p:nvPr/>
        </p:nvSpPr>
        <p:spPr>
          <a:xfrm>
            <a:off x="5528278" y="1766053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9_2#b95de2398.choices?vop=1&amp;pid=1520a86ef&amp;color=0,0,0&amp;bbb=1"/>
              <p:cNvSpPr/>
              <p:nvPr/>
            </p:nvSpPr>
            <p:spPr>
              <a:xfrm>
                <a:off x="832104" y="2174231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96972" algn="l"/>
                    <a:tab pos="5368544" algn="l"/>
                    <a:tab pos="80528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19_2#b95de2398.choices?vop=1&amp;pid=1520a86e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174231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EX.21_1#b95de2398?vop=1&amp;pid=1520a86ef&amp;color=0,0,0&amp;bbb=1"/>
              <p:cNvSpPr/>
              <p:nvPr/>
            </p:nvSpPr>
            <p:spPr>
              <a:xfrm>
                <a:off x="832104" y="2580694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由于随机变量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间有线性关系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故可用方差的性质求解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6_EX.21_1#b95de2398?vop=1&amp;pid=1520a86e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580694"/>
                <a:ext cx="10533888" cy="360680"/>
              </a:xfrm>
              <a:prstGeom prst="rect">
                <a:avLst/>
              </a:prstGeom>
              <a:blipFill>
                <a:blip r:embed="rId5"/>
                <a:stretch>
                  <a:fillRect l="-1389" t="-3333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AS.22_1#b95de2398?vop=1&amp;pid=1520a86ef&amp;color=0,0,0&amp;bbb=1&amp;hb=1"/>
              <p:cNvSpPr/>
              <p:nvPr/>
            </p:nvSpPr>
            <p:spPr>
              <a:xfrm>
                <a:off x="832104" y="2954011"/>
                <a:ext cx="10533888" cy="2446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【解析】由题知，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服从两点分布，且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=0)=1−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错警示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用方差的性质而致错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楷体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对于方差的性质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易错误应用为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𝑎𝐷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𝑎𝐷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𝑎𝑋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要注意对公式进行准确的记忆与应用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C_6_AS.22_1#b95de2398?vop=1&amp;pid=1520a86ef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954011"/>
                <a:ext cx="10533888" cy="2446655"/>
              </a:xfrm>
              <a:prstGeom prst="rect">
                <a:avLst/>
              </a:prstGeom>
              <a:blipFill>
                <a:blip r:embed="rId6"/>
                <a:stretch>
                  <a:fillRect l="-1389" b="-57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3_1#3e93747f5?vop=1&amp;pid=1520a86ef&amp;color=0,0,0&amp;bt=1&amp;bbb=1"/>
              <p:cNvSpPr/>
              <p:nvPr/>
            </p:nvSpPr>
            <p:spPr>
              <a:xfrm>
                <a:off x="832104" y="1080000"/>
                <a:ext cx="10533888" cy="50133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的概率分布列为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=1,2,3)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是常数，则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6_BD.23_1#3e93747f5?vop=1&amp;pid=1520a86ef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501333"/>
              </a:xfrm>
              <a:prstGeom prst="rect">
                <a:avLst/>
              </a:prstGeom>
              <a:blipFill>
                <a:blip r:embed="rId3"/>
                <a:stretch>
                  <a:fillRect l="-1389" b="-170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4_1#3e93747f5.bracket?vop=1&amp;pid=1520a86ef&amp;color=0,0,0&amp;vpa=6"/>
          <p:cNvSpPr/>
          <p:nvPr/>
        </p:nvSpPr>
        <p:spPr>
          <a:xfrm>
            <a:off x="10011377" y="1284153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23_2#3e93747f5.choices?vop=1&amp;pid=1520a86ef&amp;color=0,0,0&amp;bbb=1"/>
              <p:cNvSpPr/>
              <p:nvPr/>
            </p:nvSpPr>
            <p:spPr>
              <a:xfrm>
                <a:off x="832104" y="1587175"/>
                <a:ext cx="10533888" cy="53644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652522" algn="l"/>
                    <a:tab pos="5368544" algn="l"/>
                    <a:tab pos="80972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729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23_2#3e93747f5.choices?vop=1&amp;pid=1520a86e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87175"/>
                <a:ext cx="10533888" cy="536448"/>
              </a:xfrm>
              <a:prstGeom prst="rect">
                <a:avLst/>
              </a:prstGeom>
              <a:blipFill>
                <a:blip r:embed="rId4"/>
                <a:stretch>
                  <a:fillRect l="-1389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25_1#3e93747f5?vop=1&amp;pid=1520a86ef&amp;color=0,0,0&amp;bt=1&amp;bbb=1"/>
              <p:cNvSpPr/>
              <p:nvPr/>
            </p:nvSpPr>
            <p:spPr>
              <a:xfrm>
                <a:off x="832104" y="1080000"/>
                <a:ext cx="10533888" cy="432962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的概率分布列为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=1,2,3)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(3−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729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AS.25_1#3e93747f5?vop=1&amp;pid=1520a86ef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329621"/>
              </a:xfrm>
              <a:prstGeom prst="rect">
                <a:avLst/>
              </a:prstGeom>
              <a:blipFill>
                <a:blip r:embed="rId3"/>
                <a:stretch>
                  <a:fillRect l="-1389" b="-19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6_1#9de45aaac?vop=1&amp;pid=1520a86ef&amp;color=0,0,0&amp;bt=1&amp;bbb=1&amp;hb=1"/>
              <p:cNvSpPr/>
              <p:nvPr/>
            </p:nvSpPr>
            <p:spPr>
              <a:xfrm>
                <a:off x="832104" y="1080000"/>
                <a:ext cx="10531904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现有三枚质地均匀的骰子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，分别为红色、绿色和蓝色.同时抛掷这三枚骰子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，已知这三枚骰子朝上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面的点数之和为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15，设红色骰子掷出的点数为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，绿色骰子掷出的点数为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，则下列结论中正确的是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26_1#9de45aaac?vop=1&amp;pid=1520a86e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1904" cy="1189355"/>
              </a:xfrm>
              <a:prstGeom prst="rect">
                <a:avLst/>
              </a:prstGeom>
              <a:blipFill>
                <a:blip r:embed="rId3"/>
                <a:stretch>
                  <a:fillRect l="-1390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6_BD.26_1#9de45aaac?vop=1&amp;pid=1520a86ef&amp;color=0,0,0&amp;tib=255,255,255&amp;iip=2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8778" y="1203444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6_AN.27_1#9de45aaac.bracket?vop=1&amp;pid=1520a86ef&amp;color=0,0,0&amp;vpa=7"/>
          <p:cNvSpPr/>
          <p:nvPr/>
        </p:nvSpPr>
        <p:spPr>
          <a:xfrm>
            <a:off x="1015460" y="1904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26_2#9de45aaac.choices?vop=1&amp;pid=1520a86ef&amp;color=0,0,0&amp;bbb=1"/>
              <p:cNvSpPr/>
              <p:nvPr/>
            </p:nvSpPr>
            <p:spPr>
              <a:xfrm>
                <a:off x="832104" y="2273800"/>
                <a:ext cx="10533888" cy="7658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)=10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BD.26_2#9de45aaac.choices?vop=1&amp;pid=1520a86e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3800"/>
                <a:ext cx="10533888" cy="765810"/>
              </a:xfrm>
              <a:prstGeom prst="rect">
                <a:avLst/>
              </a:prstGeom>
              <a:blipFill>
                <a:blip r:embed="rId5"/>
                <a:stretch>
                  <a:fillRect l="-13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EX.28_1#9de45aaac?vop=1&amp;pid=1520a86ef&amp;color=0,0,0&amp;bbb=1&amp;hb=1"/>
              <p:cNvSpPr/>
              <p:nvPr/>
            </p:nvSpPr>
            <p:spPr>
              <a:xfrm>
                <a:off x="832104" y="3042785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思路导引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设蓝色骰子掷出的点数为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列举出当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所有可能出现的结果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利用古典概型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及条件概率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可判断选项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A，B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的正误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利用期望及方差的定义及性质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可判断选项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C，D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的正误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6_EX.28_1#9de45aaac?vop=1&amp;pid=1520a86ef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42785"/>
                <a:ext cx="10533888" cy="770255"/>
              </a:xfrm>
              <a:prstGeom prst="rect">
                <a:avLst/>
              </a:prstGeom>
              <a:blipFill>
                <a:blip r:embed="rId6"/>
                <a:stretch>
                  <a:fillRect l="-1389" r="-984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29_1#9de45aaac?vop=1&amp;pid=1520a86ef&amp;color=0,0,0&amp;bt=1&amp;bbb=1&amp;hb=1"/>
              <p:cNvSpPr/>
              <p:nvPr/>
            </p:nvSpPr>
            <p:spPr>
              <a:xfrm>
                <a:off x="832104" y="1080000"/>
                <a:ext cx="10533888" cy="45643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【解析】设蓝色骰子掷出的点数为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，同时抛掷这三枚骰子，在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的条件下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，可能出现的结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(3,6,6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(4,5,6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(4,6,5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(5,4,6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(5,6,4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(5,5,5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(6,3,6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(6,6,3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(6,4,5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(6,5,4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，共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等价于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，只有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(6,6,3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这1种结果，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=6)⋅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的结果有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(5,4,6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(6,4,5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的结果有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(4,5,6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(5,5,5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(6,5,4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的可能取值为3,4,5,6，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×3+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×4+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×5+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×6=5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(15−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)=15−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×(3−5)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×(4−5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×(5−5)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×(6−5)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，同理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(15−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)=1≠4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错误.故选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AS.29_1#9de45aaac?vop=1&amp;pid=1520a86e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564380"/>
              </a:xfrm>
              <a:prstGeom prst="rect">
                <a:avLst/>
              </a:prstGeom>
              <a:blipFill>
                <a:blip r:embed="rId3"/>
                <a:stretch>
                  <a:fillRect l="-1389" t="-935" r="-579" b="-30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30_1#40826a7b7?vop=1&amp;pid=6a76fea70&amp;color=0,0,0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BD.30_1#40826a7b7?vop=1&amp;pid=6a76fea70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8" name="QC_6_BD.30_2#40826a7b7?colgroup=10,22,22&amp;vop=1&amp;pid=6a76fea70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74268483"/>
                  </p:ext>
                </p:extLst>
              </p:nvPr>
            </p:nvGraphicFramePr>
            <p:xfrm>
              <a:off x="832104" y="1573522"/>
              <a:ext cx="10524744" cy="747586"/>
            </p:xfrm>
            <a:graphic>
              <a:graphicData uri="http://schemas.openxmlformats.org/drawingml/2006/table">
                <a:tbl>
                  <a:tblPr/>
                  <a:tblGrid>
                    <a:gridCol w="211226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20624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20624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2562"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8" name="QC_6_BD.30_2#40826a7b7?colgroup=10,22,22&amp;vop=1&amp;pid=6a76fea70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74268483"/>
                  </p:ext>
                </p:extLst>
              </p:nvPr>
            </p:nvGraphicFramePr>
            <p:xfrm>
              <a:off x="832104" y="1573522"/>
              <a:ext cx="10524744" cy="747586"/>
            </p:xfrm>
            <a:graphic>
              <a:graphicData uri="http://schemas.openxmlformats.org/drawingml/2006/table">
                <a:tbl>
                  <a:tblPr/>
                  <a:tblGrid>
                    <a:gridCol w="211226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20624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20624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88" t="-1923" r="-398271" b="-140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2562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88" t="-74648" r="-398271" b="-28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0435" t="-74648" r="-100290" b="-28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50435" t="-74648" r="-290" b="-281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5" name="QC_6_BD.30_3#40826a7b7?colgroup=9,18,28&amp;vop=1&amp;pid=6a76fea70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55750394"/>
                  </p:ext>
                </p:extLst>
              </p:nvPr>
            </p:nvGraphicFramePr>
            <p:xfrm>
              <a:off x="832104" y="2449822"/>
              <a:ext cx="10533888" cy="747586"/>
            </p:xfrm>
            <a:graphic>
              <a:graphicData uri="http://schemas.openxmlformats.org/drawingml/2006/table">
                <a:tbl>
                  <a:tblPr/>
                  <a:tblGrid>
                    <a:gridCol w="17922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47472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526694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𝑌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-1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256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5" name="QC_6_BD.30_3#40826a7b7?colgroup=9,18,28&amp;vop=1&amp;pid=6a76fea70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55750394"/>
                  </p:ext>
                </p:extLst>
              </p:nvPr>
            </p:nvGraphicFramePr>
            <p:xfrm>
              <a:off x="832104" y="2449822"/>
              <a:ext cx="10533888" cy="747586"/>
            </p:xfrm>
            <a:graphic>
              <a:graphicData uri="http://schemas.openxmlformats.org/drawingml/2006/table">
                <a:tbl>
                  <a:tblPr/>
                  <a:tblGrid>
                    <a:gridCol w="17922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47472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526694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40" t="-1923" r="-488776" b="-142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-1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2562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40" t="-73611" r="-488776" b="-2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51664" t="-73611" r="-151664" b="-2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00231" t="-73611" r="-231" b="-277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QC_6_BD.30_4#40826a7b7?vop=1&amp;pid=6a76fea70&amp;color=0,0,0&amp;bbb=1"/>
          <p:cNvSpPr/>
          <p:nvPr/>
        </p:nvSpPr>
        <p:spPr>
          <a:xfrm>
            <a:off x="832104" y="3326122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则(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6" name="QC_6_AN.31_1#40826a7b7.bracket?vop=1&amp;pid=6a76fea70&amp;color=0,0,0&amp;vpa=8"/>
          <p:cNvSpPr/>
          <p:nvPr/>
        </p:nvSpPr>
        <p:spPr>
          <a:xfrm>
            <a:off x="1244060" y="3322312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6_BD.30_5#40826a7b7.choices?vop=1&amp;pid=6a76fea70&amp;color=0,0,0&amp;bbb=1"/>
              <p:cNvSpPr/>
              <p:nvPr/>
            </p:nvSpPr>
            <p:spPr>
              <a:xfrm>
                <a:off x="832104" y="3732585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96972" algn="l"/>
                    <a:tab pos="5368544" algn="l"/>
                    <a:tab pos="80528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)=9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)=9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7" name="QC_6_BD.30_5#40826a7b7.choices?vop=1&amp;pid=6a76fea70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732585"/>
                <a:ext cx="10533888" cy="356235"/>
              </a:xfrm>
              <a:prstGeom prst="rect">
                <a:avLst/>
              </a:prstGeom>
              <a:blipFill>
                <a:blip r:embed="rId6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6_EX.32_1#40826a7b7?vop=1&amp;pid=6a76fea70&amp;color=0,0,0&amp;bbb=1&amp;hb=1"/>
              <p:cNvSpPr/>
              <p:nvPr/>
            </p:nvSpPr>
            <p:spPr>
              <a:xfrm>
                <a:off x="832104" y="4093202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首先根据两个分布列分别求出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然后利用通法攻略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17中的期望与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方差的关系求解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8" name="QC_6_EX.32_1#40826a7b7?vop=1&amp;pid=6a76fea70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093202"/>
                <a:ext cx="10533888" cy="770255"/>
              </a:xfrm>
              <a:prstGeom prst="rect">
                <a:avLst/>
              </a:prstGeom>
              <a:blipFill>
                <a:blip r:embed="rId7"/>
                <a:stretch>
                  <a:fillRect l="-1389" r="-174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33_1#40826a7b7?vop=1&amp;pid=6a76fea70&amp;color=0,0,0&amp;bt=1&amp;bbb=1&amp;hb=1"/>
              <p:cNvSpPr/>
              <p:nvPr/>
            </p:nvSpPr>
            <p:spPr>
              <a:xfrm>
                <a:off x="832104" y="1080000"/>
                <a:ext cx="10533888" cy="1954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另解：随机变量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服从两点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分布，则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AS.33_1#40826a7b7?vop=1&amp;pid=6a76fea70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954530"/>
              </a:xfrm>
              <a:prstGeom prst="rect">
                <a:avLst/>
              </a:prstGeom>
              <a:blipFill>
                <a:blip r:embed="rId3"/>
                <a:stretch>
                  <a:fillRect l="-1389" b="-71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34_1#3a0dbbf25?vop=1&amp;pid=6a76fea70&amp;color=0,0,0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的分布列如表，则随机变量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的方差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的最大值为(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BD.34_1#3a0dbbf25?vop=1&amp;pid=6a76fea70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0" name="QC_6_BD.34_2#3a0dbbf25?colgroup=10,10,22,10&amp;vop=1&amp;pid=6a76fea70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04424105"/>
                  </p:ext>
                </p:extLst>
              </p:nvPr>
            </p:nvGraphicFramePr>
            <p:xfrm>
              <a:off x="832104" y="1574030"/>
              <a:ext cx="10524744" cy="630048"/>
            </p:xfrm>
            <a:graphic>
              <a:graphicData uri="http://schemas.openxmlformats.org/drawingml/2006/table">
                <a:tbl>
                  <a:tblPr/>
                  <a:tblGrid>
                    <a:gridCol w="211226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20624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𝜉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0" name="QC_6_BD.34_2#3a0dbbf25?colgroup=10,10,22,10&amp;vop=1&amp;pid=6a76fea70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04424105"/>
                  </p:ext>
                </p:extLst>
              </p:nvPr>
            </p:nvGraphicFramePr>
            <p:xfrm>
              <a:off x="832104" y="1574030"/>
              <a:ext cx="10524744" cy="630048"/>
            </p:xfrm>
            <a:graphic>
              <a:graphicData uri="http://schemas.openxmlformats.org/drawingml/2006/table">
                <a:tbl>
                  <a:tblPr/>
                  <a:tblGrid>
                    <a:gridCol w="211226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20624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88" t="-1923" r="-398271" b="-1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88" t="-101923" r="-398271" b="-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870" t="-101923" r="-300580" b="-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00870" t="-101923" r="-580" b="-1730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QC_6_AN.35_1#3a0dbbf25.bracket?vop=1&amp;pid=6a76fea70&amp;color=0,0,0&amp;vpa=9"/>
          <p:cNvSpPr/>
          <p:nvPr/>
        </p:nvSpPr>
        <p:spPr>
          <a:xfrm>
            <a:off x="8335612" y="107619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sp>
        <p:nvSpPr>
          <p:cNvPr id="5" name="QC_6_BD.34_3#3a0dbbf25.choices?vop=1&amp;pid=6a76fea70&amp;color=0,0,0&amp;bbb=1"/>
          <p:cNvSpPr/>
          <p:nvPr/>
        </p:nvSpPr>
        <p:spPr>
          <a:xfrm>
            <a:off x="832104" y="233603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28722" algn="l"/>
                <a:tab pos="5305044" algn="l"/>
                <a:tab pos="8021066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0.72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0.6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0.24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0.48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EX.36_1#3a0dbbf25?vop=1&amp;pid=6a76fea70&amp;color=0,0,0&amp;bbb=1"/>
              <p:cNvSpPr/>
              <p:nvPr/>
            </p:nvSpPr>
            <p:spPr>
              <a:xfrm>
                <a:off x="832104" y="2742493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根据分布列用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分别表示出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然后利用配方法结合二次函数求解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6_EX.36_1#3a0dbbf25?vop=1&amp;pid=6a76fea70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42493"/>
                <a:ext cx="10533888" cy="360680"/>
              </a:xfrm>
              <a:prstGeom prst="rect">
                <a:avLst/>
              </a:prstGeom>
              <a:blipFill>
                <a:blip r:embed="rId5"/>
                <a:stretch>
                  <a:fillRect l="-1389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6_AS.37_1#3a0dbbf25?vop=1&amp;pid=6a76fea70&amp;color=0,0,0&amp;bbb=1&amp;hb=1"/>
              <p:cNvSpPr/>
              <p:nvPr/>
            </p:nvSpPr>
            <p:spPr>
              <a:xfrm>
                <a:off x="832104" y="3115810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【解析】由期望的公式，可得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)=0.4+2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)=0.4+4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=0.4+4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(0.4+2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+2.4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+0.24=−4(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−0.3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易错：容易混淆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的运算顺序）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=0.3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max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=0.6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C_6_AS.37_1#3a0dbbf25?vop=1&amp;pid=6a76fea70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15810"/>
                <a:ext cx="10533888" cy="1611630"/>
              </a:xfrm>
              <a:prstGeom prst="rect">
                <a:avLst/>
              </a:prstGeom>
              <a:blipFill>
                <a:blip r:embed="rId6"/>
                <a:stretch>
                  <a:fillRect l="-1389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d8a39576e.fixed?pid=5f74cc87a&amp;color=195,214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第七章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随机变量及其分布</a:t>
            </a:r>
            <a:endParaRPr lang="en-US" altLang="zh-CN" sz="4400" dirty="0"/>
          </a:p>
        </p:txBody>
      </p:sp>
      <p:sp>
        <p:nvSpPr>
          <p:cNvPr id="3" name="C_2_BD#d8a39576e.fixed?pid=5f74cc87a&amp;color=255,255,255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7.3离散型随机变量的数字特征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38_1#a5fdfb54a?vop=1&amp;pid=abe0ca537&amp;color=0,0,0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教材变式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投资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两种股票，股票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的收益分布列为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BD.38_1#a5fdfb54a?vop=1&amp;pid=abe0ca537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1" name="QC_6_BD.38_2#a5fdfb54a?colgroup=16,16,10,10&amp;vop=1&amp;pid=abe0ca537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83120579"/>
                  </p:ext>
                </p:extLst>
              </p:nvPr>
            </p:nvGraphicFramePr>
            <p:xfrm>
              <a:off x="832104" y="1573522"/>
              <a:ext cx="10533888" cy="630048"/>
            </p:xfrm>
            <a:graphic>
              <a:graphicData uri="http://schemas.openxmlformats.org/drawingml/2006/table">
                <a:tbl>
                  <a:tblPr/>
                  <a:tblGrid>
                    <a:gridCol w="31638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16382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收益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−2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概率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1" name="QC_6_BD.38_2#a5fdfb54a?colgroup=16,16,10,10&amp;vop=1&amp;pid=abe0ca537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83120579"/>
                  </p:ext>
                </p:extLst>
              </p:nvPr>
            </p:nvGraphicFramePr>
            <p:xfrm>
              <a:off x="832104" y="1573522"/>
              <a:ext cx="10533888" cy="630048"/>
            </p:xfrm>
            <a:graphic>
              <a:graphicData uri="http://schemas.openxmlformats.org/drawingml/2006/table">
                <a:tbl>
                  <a:tblPr/>
                  <a:tblGrid>
                    <a:gridCol w="31638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16382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93" t="-1923" r="-233526" b="-1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000" t="-1923" r="-133077" b="-1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概率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38_3#a5fdfb54a?vop=1&amp;pid=abe0ca537&amp;color=0,0,0&amp;bbb=1"/>
              <p:cNvSpPr/>
              <p:nvPr/>
            </p:nvSpPr>
            <p:spPr>
              <a:xfrm>
                <a:off x="832104" y="2335522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股票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的收益分布列为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38_3#a5fdfb54a?vop=1&amp;pid=abe0ca53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35522"/>
                <a:ext cx="10533888" cy="363855"/>
              </a:xfrm>
              <a:prstGeom prst="rect">
                <a:avLst/>
              </a:prstGeom>
              <a:blipFill>
                <a:blip r:embed="rId5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1" name="QC_6_BD.38_4#a5fdfb54a?colgroup=19,11,11,11&amp;vop=1&amp;pid=abe0ca537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29411150"/>
                  </p:ext>
                </p:extLst>
              </p:nvPr>
            </p:nvGraphicFramePr>
            <p:xfrm>
              <a:off x="832104" y="2827012"/>
              <a:ext cx="10533888" cy="630048"/>
            </p:xfrm>
            <a:graphic>
              <a:graphicData uri="http://schemas.openxmlformats.org/drawingml/2006/table">
                <a:tbl>
                  <a:tblPr/>
                  <a:tblGrid>
                    <a:gridCol w="3593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3134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31343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31343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收益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𝑌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概率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1" name="QC_6_BD.38_4#a5fdfb54a?colgroup=19,11,11,11&amp;vop=1&amp;pid=abe0ca537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29411150"/>
                  </p:ext>
                </p:extLst>
              </p:nvPr>
            </p:nvGraphicFramePr>
            <p:xfrm>
              <a:off x="832104" y="2827012"/>
              <a:ext cx="10533888" cy="630048"/>
            </p:xfrm>
            <a:graphic>
              <a:graphicData uri="http://schemas.openxmlformats.org/drawingml/2006/table">
                <a:tbl>
                  <a:tblPr/>
                  <a:tblGrid>
                    <a:gridCol w="3593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3134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31343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31343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169" t="-1887" r="-193390" b="-1132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概率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QC_6_BD.38_5#a5fdfb54a?vop=1&amp;pid=abe0ca537&amp;color=0,0,0&amp;bbb=1"/>
          <p:cNvSpPr/>
          <p:nvPr/>
        </p:nvSpPr>
        <p:spPr>
          <a:xfrm>
            <a:off x="832104" y="3589012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下列说法正确的是(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7" name="QC_6_AN.39_1#a5fdfb54a.bracket?vop=1&amp;pid=abe0ca537&amp;color=0,0,0&amp;vpa=10"/>
          <p:cNvSpPr/>
          <p:nvPr/>
        </p:nvSpPr>
        <p:spPr>
          <a:xfrm>
            <a:off x="2844260" y="3585202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6_BD.38_6#a5fdfb54a.choices?vop=1&amp;pid=abe0ca537&amp;color=0,0,0&amp;bbb=1"/>
              <p:cNvSpPr/>
              <p:nvPr/>
            </p:nvSpPr>
            <p:spPr>
              <a:xfrm>
                <a:off x="832104" y="3953502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投资股票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的期望收益较小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投资股票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的期望收益较小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投资股票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的风险比投资股票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的风险小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投资股票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的风险比投资股票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的风险小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8" name="QC_6_BD.38_6#a5fdfb54a.choices?vop=1&amp;pid=abe0ca53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953502"/>
                <a:ext cx="10533888" cy="770255"/>
              </a:xfrm>
              <a:prstGeom prst="rect">
                <a:avLst/>
              </a:prstGeom>
              <a:blipFill>
                <a:blip r:embed="rId7"/>
                <a:stretch>
                  <a:fillRect l="-13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40_1#a5fdfb54a?vop=1&amp;pid=abe0ca537&amp;color=0,0,0&amp;bt=1&amp;bbb=1&amp;hb=1"/>
              <p:cNvSpPr/>
              <p:nvPr/>
            </p:nvSpPr>
            <p:spPr>
              <a:xfrm>
                <a:off x="832104" y="1080000"/>
                <a:ext cx="10533888" cy="457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【解析】股票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收益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的期望为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)=−2×0.1+0×0.3+2×0.6=1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，方差为</a:t>
                </a:r>
              </a:p>
              <a:p>
                <a:pPr latinLnBrk="1">
                  <a:lnSpc>
                    <a:spcPts val="2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(−2−1)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×0.1+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(0−1)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×0.3+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×0.6=1.8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，股票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收益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的期望为</a:t>
                </a:r>
              </a:p>
              <a:p>
                <a:pPr latinLnBrk="1">
                  <a:lnSpc>
                    <a:spcPts val="2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)=0×0.3+1×0.4+2×0.3=1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，方差为</a:t>
                </a:r>
              </a:p>
              <a:p>
                <a:pPr latinLnBrk="1">
                  <a:lnSpc>
                    <a:spcPts val="2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(0−1)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×0.3+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×0.4+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×0.3=0.6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提示：在两种产品相比较时，只比较均值往往是不恰当的，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还需比较它们的取值偏离于均值的平均程度，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即方差的大小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投资股票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的期望收益等于投资股票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的期望收益，但投资股票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的风险比投资股票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的风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险小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法总结</a:t>
                </a:r>
                <a:endParaRPr lang="en-US" altLang="zh-CN" sz="1800" dirty="0"/>
              </a:p>
              <a:p>
                <a:pPr algn="ctr" latinLnBrk="1">
                  <a:lnSpc>
                    <a:spcPts val="28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答离散型随机变量的实际应用问题的关注点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分析题目背景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根据实际情况抽象出概率模型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特别注意随机变量的取值及其实际意义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若题目无特殊要求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则在实际决策问题中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需先计算均值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看一下谁的平均水平高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然后再计算方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差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分析一下谁的发挥相对稳定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因此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在利用均值和方差的意义去分析解决实际问题时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往往两者都要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分析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AS.40_1#a5fdfb54a?vop=1&amp;pid=abe0ca537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570730"/>
              </a:xfrm>
              <a:prstGeom prst="rect">
                <a:avLst/>
              </a:prstGeom>
              <a:blipFill>
                <a:blip r:embed="rId3"/>
                <a:stretch>
                  <a:fillRect l="-1389" t="-667" r="-3299" b="-32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41_1#aaa6ac4ae?vop=1&amp;pid=abe0ca537&amp;color=0,0,0&amp;bt=1&amp;bbb=1"/>
              <p:cNvSpPr/>
              <p:nvPr/>
            </p:nvSpPr>
            <p:spPr>
              <a:xfrm>
                <a:off x="832104" y="1080000"/>
                <a:ext cx="10531904" cy="3225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12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两个投资项目的利润率分别为随机变量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，根据市场分析，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41_1#aaa6ac4ae?vop=1&amp;pid=abe0ca537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1904" cy="322580"/>
              </a:xfrm>
              <a:prstGeom prst="rect">
                <a:avLst/>
              </a:prstGeom>
              <a:blipFill>
                <a:blip r:embed="rId3"/>
                <a:stretch>
                  <a:fillRect l="-1390" t="-9434" b="-452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6_BD.41_1#aaa6ac4ae?vop=1&amp;pid=abe0ca537&amp;color=0,0,0&amp;tib=255,255,255&amp;iip=3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72128" y="1159375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3" name="QO_6_BD.41_2#aaa6ac4ae?colgroup=13,21,21&amp;vop=1&amp;pid=abe0ca537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51406917"/>
                  </p:ext>
                </p:extLst>
              </p:nvPr>
            </p:nvGraphicFramePr>
            <p:xfrm>
              <a:off x="832104" y="1536438"/>
              <a:ext cx="10524744" cy="621285"/>
            </p:xfrm>
            <a:graphic>
              <a:graphicData uri="http://schemas.openxmlformats.org/drawingml/2006/table">
                <a:tbl>
                  <a:tblPr/>
                  <a:tblGrid>
                    <a:gridCol w="260604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95935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95935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0626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5%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10%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3" name="QO_6_BD.41_2#aaa6ac4ae?colgroup=13,21,21&amp;vop=1&amp;pid=abe0ca537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51406917"/>
                  </p:ext>
                </p:extLst>
              </p:nvPr>
            </p:nvGraphicFramePr>
            <p:xfrm>
              <a:off x="832104" y="1536438"/>
              <a:ext cx="10524744" cy="621285"/>
            </p:xfrm>
            <a:graphic>
              <a:graphicData uri="http://schemas.openxmlformats.org/drawingml/2006/table">
                <a:tbl>
                  <a:tblPr/>
                  <a:tblGrid>
                    <a:gridCol w="260604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95935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95935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0626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34" t="-2000" r="-303972" b="-12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66102" t="-2000" r="-100462" b="-12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65846" t="-2000" r="-308" b="-122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34" t="-98077" r="-303972" b="-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BD.41_3#aaa6ac4ae?vop=1&amp;pid=abe0ca537&amp;color=0,0,0&amp;bbb=1"/>
              <p:cNvSpPr/>
              <p:nvPr/>
            </p:nvSpPr>
            <p:spPr>
              <a:xfrm>
                <a:off x="832104" y="2285738"/>
                <a:ext cx="10533888" cy="325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的分布列为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O_6_BD.41_3#aaa6ac4ae?vop=1&amp;pid=abe0ca53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85738"/>
                <a:ext cx="10533888" cy="325755"/>
              </a:xfrm>
              <a:prstGeom prst="rect">
                <a:avLst/>
              </a:prstGeom>
              <a:blipFill>
                <a:blip r:embed="rId6"/>
                <a:stretch>
                  <a:fillRect l="-810" t="-9434" b="-433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5" name="QO_6_BD.41_4#aaa6ac4ae?colgroup=10,14,14,14&amp;vop=1&amp;pid=abe0ca537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57322890"/>
                  </p:ext>
                </p:extLst>
              </p:nvPr>
            </p:nvGraphicFramePr>
            <p:xfrm>
              <a:off x="832104" y="2742176"/>
              <a:ext cx="10524744" cy="621285"/>
            </p:xfrm>
            <a:graphic>
              <a:graphicData uri="http://schemas.openxmlformats.org/drawingml/2006/table">
                <a:tbl>
                  <a:tblPr/>
                  <a:tblGrid>
                    <a:gridCol w="19933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84378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84378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84378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0626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2%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8%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12%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5" name="QO_6_BD.41_4#aaa6ac4ae?colgroup=10,14,14,14&amp;vop=1&amp;pid=abe0ca537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57322890"/>
                  </p:ext>
                </p:extLst>
              </p:nvPr>
            </p:nvGraphicFramePr>
            <p:xfrm>
              <a:off x="832104" y="2742176"/>
              <a:ext cx="10524744" cy="621285"/>
            </p:xfrm>
            <a:graphic>
              <a:graphicData uri="http://schemas.openxmlformats.org/drawingml/2006/table">
                <a:tbl>
                  <a:tblPr/>
                  <a:tblGrid>
                    <a:gridCol w="19933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84378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84378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84378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0626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306" r="-428746" b="-1196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70236" r="-200214" b="-1196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170601" r="-100644" b="-1196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270021" r="-428" b="-11960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306" t="-98077" r="-428746" b="-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7_BD.42_1#b5e2f7f40?vop=1&amp;pid=aaa6ac4ae&amp;color=0,0,0&amp;bbb=1&amp;hb=1"/>
              <p:cNvSpPr/>
              <p:nvPr/>
            </p:nvSpPr>
            <p:spPr>
              <a:xfrm>
                <a:off x="832104" y="3491476"/>
                <a:ext cx="10533888" cy="684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两个项目上各投资200万元，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（单位：万元）分别表示投资项目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所获得的利润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</a:t>
                </a:r>
              </a:p>
              <a:p>
                <a:pPr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O_7_BD.42_1#b5e2f7f40?vop=1&amp;pid=aaa6ac4ae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491476"/>
                <a:ext cx="10533888" cy="684530"/>
              </a:xfrm>
              <a:prstGeom prst="rect">
                <a:avLst/>
              </a:prstGeom>
              <a:blipFill>
                <a:blip r:embed="rId8"/>
                <a:stretch>
                  <a:fillRect l="-1389" t="-3571" r="-1389" b="-205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O_7_AN.43_1#b5e2f7f40?vop=1&amp;pid=aaa6ac4ae&amp;color=0,0,0&amp;bbb=1&amp;hb=1"/>
              <p:cNvSpPr/>
              <p:nvPr/>
            </p:nvSpPr>
            <p:spPr>
              <a:xfrm>
                <a:off x="832104" y="4177276"/>
                <a:ext cx="10533888" cy="1420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【解】根据题中所给分布列，可知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)=10×0.6+20×0.4=14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)=4×0.1+16×0.5+24×0.4=18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(10−14)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×0.6+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(20−14)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×0.4=24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(4−18)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×0.1+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(16−18)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×0.5+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(24−18)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×0.4=36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8" name="QO_7_AN.43_1#b5e2f7f40?vop=1&amp;pid=aaa6ac4ae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177276"/>
                <a:ext cx="10533888" cy="1420559"/>
              </a:xfrm>
              <a:prstGeom prst="rect">
                <a:avLst/>
              </a:prstGeom>
              <a:blipFill>
                <a:blip r:embed="rId9"/>
                <a:stretch>
                  <a:fillRect l="-1389" t="-1717" b="-98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44_1#5570cf520?vop=1&amp;pid=aaa6ac4ae&amp;color=0,0,0&amp;bt=1&amp;bbb=1&amp;hb=1"/>
              <p:cNvSpPr/>
              <p:nvPr/>
            </p:nvSpPr>
            <p:spPr>
              <a:xfrm>
                <a:off x="832104" y="1080000"/>
                <a:ext cx="10533888" cy="76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&lt;200)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万元投资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项目，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(200−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万元投资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项目，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表示投资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项目所得利润的方差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与投资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项目所得利润的方差之和，则当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为何值时，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取得最小值？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7_BD.44_1#5570cf520?vop=1&amp;pid=aaa6ac4ae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60730"/>
              </a:xfrm>
              <a:prstGeom prst="rect">
                <a:avLst/>
              </a:prstGeom>
              <a:blipFill>
                <a:blip r:embed="rId3"/>
                <a:stretch>
                  <a:fillRect l="-1389" r="-463" b="-184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45_1#5570cf520?vop=1&amp;pid=aaa6ac4ae&amp;color=0,0,0&amp;bbb=1&amp;hb=1"/>
              <p:cNvSpPr/>
              <p:nvPr/>
            </p:nvSpPr>
            <p:spPr>
              <a:xfrm>
                <a:off x="832104" y="1844033"/>
                <a:ext cx="10533888" cy="1954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【解】设投资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项目所获利润为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投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项目所获利润为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200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200−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200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100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[5(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−120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=120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取得最小值.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7_AN.45_1#5570cf520?vop=1&amp;pid=aaa6ac4ae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44033"/>
                <a:ext cx="10533888" cy="1954530"/>
              </a:xfrm>
              <a:prstGeom prst="rect">
                <a:avLst/>
              </a:prstGeom>
              <a:blipFill>
                <a:blip r:embed="rId4"/>
                <a:stretch>
                  <a:fillRect l="-1389" r="-9201" b="-71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EX.46_1#aaa6ac4ae?vop=1&amp;pid=abe0ca537&amp;color=0,0,0&amp;bbb=1&amp;hb=1"/>
              <p:cNvSpPr/>
              <p:nvPr/>
            </p:nvSpPr>
            <p:spPr>
              <a:xfrm>
                <a:off x="832104" y="3810691"/>
                <a:ext cx="10533888" cy="1560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对应分布列以及与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之间的关系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的期望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进而由方差公式求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由题设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项目所获利润分别为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</m:t>
                        </m:r>
                      </m:den>
                    </m:f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应用方差的性质求出</a:t>
                </a:r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𝑍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𝑍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的表达式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因为函数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表达式为二次函数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所以可以用配方法来求解最小值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6_EX.46_1#aaa6ac4ae?vop=1&amp;pid=abe0ca537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810691"/>
                <a:ext cx="10533888" cy="1560830"/>
              </a:xfrm>
              <a:prstGeom prst="rect">
                <a:avLst/>
              </a:prstGeom>
              <a:blipFill>
                <a:blip r:embed="rId5"/>
                <a:stretch>
                  <a:fillRect l="-1389" t="-781" r="-2199" b="-93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139fd67b2.fixed?pid=d8a39576e&amp;color=195,214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7.3.2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离散型随机变量的方差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_1#79129fb9e?vop=1&amp;pid=8b1c2ac27&amp;color=0,0,0&amp;bt=1&amp;bbb=1"/>
              <p:cNvSpPr/>
              <p:nvPr/>
            </p:nvSpPr>
            <p:spPr>
              <a:xfrm>
                <a:off x="832104" y="1080000"/>
                <a:ext cx="10533888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的取值为0，1，若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，则方差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6_BD.1_1#79129fb9e?vop=1&amp;pid=8b1c2ac27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525844"/>
              </a:xfrm>
              <a:prstGeom prst="rect">
                <a:avLst/>
              </a:prstGeom>
              <a:blipFill>
                <a:blip r:embed="rId3"/>
                <a:stretch>
                  <a:fillRect l="-1389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_1#79129fb9e.bracket?vop=1&amp;pid=8b1c2ac27&amp;color=0,0,0&amp;vpa=1"/>
          <p:cNvSpPr/>
          <p:nvPr/>
        </p:nvSpPr>
        <p:spPr>
          <a:xfrm>
            <a:off x="7680230" y="1306250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_2#79129fb9e.choices?vop=1&amp;pid=8b1c2ac27&amp;color=0,0,0&amp;bbb=1"/>
              <p:cNvSpPr/>
              <p:nvPr/>
            </p:nvSpPr>
            <p:spPr>
              <a:xfrm>
                <a:off x="832104" y="1607240"/>
                <a:ext cx="10533888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674747" algn="l"/>
                    <a:tab pos="5412994" algn="l"/>
                    <a:tab pos="80750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1_2#79129fb9e.choices?vop=1&amp;pid=8b1c2ac2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07240"/>
                <a:ext cx="10533888" cy="525971"/>
              </a:xfrm>
              <a:prstGeom prst="rect">
                <a:avLst/>
              </a:prstGeom>
              <a:blipFill>
                <a:blip r:embed="rId4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3_1#79129fb9e?vop=1&amp;pid=8b1c2ac27&amp;color=0,0,0&amp;bbb=1&amp;hb=1"/>
              <p:cNvSpPr/>
              <p:nvPr/>
            </p:nvSpPr>
            <p:spPr>
              <a:xfrm>
                <a:off x="832104" y="2143879"/>
                <a:ext cx="10533888" cy="26976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【解析】由已知可得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=1)=1−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，由方差公式可得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(0−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题多解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题意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服从两点分布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=1)=1−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由两点分布的方差公式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6_AS.3_1#79129fb9e?vop=1&amp;pid=8b1c2ac27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143879"/>
                <a:ext cx="10533888" cy="2697671"/>
              </a:xfrm>
              <a:prstGeom prst="rect">
                <a:avLst/>
              </a:prstGeom>
              <a:blipFill>
                <a:blip r:embed="rId5"/>
                <a:stretch>
                  <a:fillRect l="-1389" b="-29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4_1#2012300ed?vop=1&amp;pid=8b1c2ac27&amp;color=0,0,0&amp;bt=1&amp;bbb=1"/>
              <p:cNvSpPr/>
              <p:nvPr/>
            </p:nvSpPr>
            <p:spPr>
              <a:xfrm>
                <a:off x="832104" y="1080000"/>
                <a:ext cx="10533888" cy="5259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的取值为0，1，2，若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的标准差为(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6_BD.4_1#2012300ed?vop=1&amp;pid=8b1c2ac27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525907"/>
              </a:xfrm>
              <a:prstGeom prst="rect">
                <a:avLst/>
              </a:prstGeom>
              <a:blipFill>
                <a:blip r:embed="rId3"/>
                <a:stretch>
                  <a:fillRect l="-1389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5_1#2012300ed.bracket?vop=1&amp;pid=8b1c2ac27&amp;color=0,0,0&amp;vpa=2"/>
          <p:cNvSpPr/>
          <p:nvPr/>
        </p:nvSpPr>
        <p:spPr>
          <a:xfrm>
            <a:off x="9286715" y="1305869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4_2#2012300ed.choices?vop=1&amp;pid=8b1c2ac27&amp;color=0,0,0&amp;bbb=1"/>
              <p:cNvSpPr/>
              <p:nvPr/>
            </p:nvSpPr>
            <p:spPr>
              <a:xfrm>
                <a:off x="832104" y="1606859"/>
                <a:ext cx="10533888" cy="47193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800"/>
                  </a:lnSpc>
                  <a:tabLst>
                    <a:tab pos="2595372" algn="l"/>
                    <a:tab pos="5165344" algn="l"/>
                    <a:tab pos="79512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4_2#2012300ed.choices?vop=1&amp;pid=8b1c2ac2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06859"/>
                <a:ext cx="10533888" cy="471932"/>
              </a:xfrm>
              <a:prstGeom prst="rect">
                <a:avLst/>
              </a:prstGeom>
              <a:blipFill>
                <a:blip r:embed="rId4"/>
                <a:stretch>
                  <a:fillRect l="-1389" b="-16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6_1#2012300ed?vop=1&amp;pid=8b1c2ac27&amp;color=0,0,0&amp;bbb=1"/>
              <p:cNvSpPr/>
              <p:nvPr/>
            </p:nvSpPr>
            <p:spPr>
              <a:xfrm>
                <a:off x="832104" y="208857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的分布列为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6_AS.6_1#2012300ed?vop=1&amp;pid=8b1c2ac2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88570"/>
                <a:ext cx="10533888" cy="363855"/>
              </a:xfrm>
              <a:prstGeom prst="rect">
                <a:avLst/>
              </a:prstGeom>
              <a:blipFill>
                <a:blip r:embed="rId5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QC_6_AS.6_2#2012300ed?colgroup=7,16,7,24&amp;vop=1&amp;pid=8b1c2ac27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50918501"/>
                  </p:ext>
                </p:extLst>
              </p:nvPr>
            </p:nvGraphicFramePr>
            <p:xfrm>
              <a:off x="832104" y="2580060"/>
              <a:ext cx="10533888" cy="749237"/>
            </p:xfrm>
            <a:graphic>
              <a:graphicData uri="http://schemas.openxmlformats.org/drawingml/2006/table">
                <a:tbl>
                  <a:tblPr/>
                  <a:tblGrid>
                    <a:gridCol w="149961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04495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46304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452628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421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𝑝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den>
                              </m:f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𝑝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QC_6_AS.6_2#2012300ed?colgroup=7,16,7,24&amp;vop=1&amp;pid=8b1c2ac27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50918501"/>
                  </p:ext>
                </p:extLst>
              </p:nvPr>
            </p:nvGraphicFramePr>
            <p:xfrm>
              <a:off x="832104" y="2580060"/>
              <a:ext cx="10533888" cy="749237"/>
            </p:xfrm>
            <a:graphic>
              <a:graphicData uri="http://schemas.openxmlformats.org/drawingml/2006/table">
                <a:tbl>
                  <a:tblPr/>
                  <a:tblGrid>
                    <a:gridCol w="149961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04495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46304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452628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407" t="-1923" r="-603659" b="-140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4213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407" t="-73611" r="-603659" b="-13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49400" t="-73611" r="-197000" b="-13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311250" t="-73611" r="-310417" b="-13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132840" t="-73611" r="-269" b="-138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6_AS.6_3#2012300ed?vop=1&amp;pid=8b1c2ac27&amp;color=0,0,0&amp;bbb=1&amp;hb=1"/>
              <p:cNvSpPr/>
              <p:nvPr/>
            </p:nvSpPr>
            <p:spPr>
              <a:xfrm>
                <a:off x="832104" y="3456360"/>
                <a:ext cx="10533888" cy="1827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根据期望公式得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+1×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，所以根据方差公式得</a:t>
                </a:r>
              </a:p>
              <a:p>
                <a:pPr latinLnBrk="1">
                  <a:lnSpc>
                    <a:spcPts val="4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(0−1)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，故标准差为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</m:e>
                    </m:rad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（易错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：误认为方差即为标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准差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，忘记开方，从而错选A）</a:t>
                </a:r>
                <a:endParaRPr lang="en-US" altLang="zh-CN" sz="1800" dirty="0">
                  <a:solidFill>
                    <a:srgbClr val="00A0AF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7" name="QC_6_AS.6_3#2012300ed?vop=1&amp;pid=8b1c2ac27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456360"/>
                <a:ext cx="10533888" cy="1827530"/>
              </a:xfrm>
              <a:prstGeom prst="rect">
                <a:avLst/>
              </a:prstGeom>
              <a:blipFill>
                <a:blip r:embed="rId7"/>
                <a:stretch>
                  <a:fillRect l="-1389" b="-7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7_1#40e20f587?vop=1&amp;pid=8b1c2ac27&amp;color=0,0,0&amp;bt=1&amp;bbb=1&amp;hb=1"/>
              <p:cNvSpPr/>
              <p:nvPr/>
            </p:nvSpPr>
            <p:spPr>
              <a:xfrm>
                <a:off x="832104" y="1080000"/>
                <a:ext cx="10533888" cy="935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是离散型随机变量，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7_1#40e20f587?vop=1&amp;pid=8b1c2ac27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935355"/>
              </a:xfrm>
              <a:prstGeom prst="rect">
                <a:avLst/>
              </a:prstGeom>
              <a:blipFill>
                <a:blip r:embed="rId3"/>
                <a:stretch>
                  <a:fillRect l="-1389" r="-1215" b="-149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8_1#40e20f587.bracket?vop=1&amp;pid=8b1c2ac27&amp;color=0,0,0&amp;vpa=3"/>
          <p:cNvSpPr/>
          <p:nvPr/>
        </p:nvSpPr>
        <p:spPr>
          <a:xfrm>
            <a:off x="1244060" y="1650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7_2#40e20f587.choices?vop=1&amp;pid=8b1c2ac27&amp;color=0,0,0&amp;bbb=1"/>
              <p:cNvSpPr/>
              <p:nvPr/>
            </p:nvSpPr>
            <p:spPr>
              <a:xfrm>
                <a:off x="832104" y="2021832"/>
                <a:ext cx="10533888" cy="5255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681097" algn="l"/>
                    <a:tab pos="5374894" algn="l"/>
                    <a:tab pos="80686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7_2#40e20f587.choices?vop=1&amp;pid=8b1c2ac2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21832"/>
                <a:ext cx="10533888" cy="525590"/>
              </a:xfrm>
              <a:prstGeom prst="rect">
                <a:avLst/>
              </a:prstGeom>
              <a:blipFill>
                <a:blip r:embed="rId4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9_1#40e20f587?vop=1&amp;pid=8b1c2ac27&amp;color=0,0,0&amp;bbb=1&amp;hb=1"/>
              <p:cNvSpPr/>
              <p:nvPr/>
            </p:nvSpPr>
            <p:spPr>
              <a:xfrm>
                <a:off x="832104" y="2547549"/>
                <a:ext cx="10533888" cy="302571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的值只能为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8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微软雅黑" pitchFamily="34" charset="-12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sz="18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US" altLang="zh-CN" sz="18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微软雅黑" pitchFamily="34" charset="-12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sz="18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4</m:t>
                                        </m:r>
                                      </m:num>
                                      <m:den>
                                        <m:r>
                                          <a:rPr lang="en-US" altLang="zh-CN" sz="18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3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微软雅黑" pitchFamily="34" charset="-12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sz="18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US" altLang="zh-CN" sz="18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微软雅黑" pitchFamily="34" charset="-12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sz="18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4</m:t>
                                        </m:r>
                                      </m:num>
                                      <m:den>
                                        <m:r>
                                          <a:rPr lang="en-US" altLang="zh-CN" sz="18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3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9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：根据离散型随机变量的期望与方差的计算公式结合已知条件列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出方程组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endParaRPr lang="en-US" altLang="zh-CN" sz="1800" dirty="0"/>
              </a:p>
              <a:p>
                <a:pPr latinLnBrk="1">
                  <a:lnSpc>
                    <a:spcPts val="7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</m:e>
                        </m:eqAr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=2,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.故选B.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6_AS.9_1#40e20f587?vop=1&amp;pid=8b1c2ac27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547549"/>
                <a:ext cx="10533888" cy="3025712"/>
              </a:xfrm>
              <a:prstGeom prst="rect">
                <a:avLst/>
              </a:prstGeom>
              <a:blipFill>
                <a:blip r:embed="rId5"/>
                <a:stretch>
                  <a:fillRect l="-1389" b="-2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0_1#6b5e5415b?vop=1&amp;pid=8b1c2ac27&amp;color=0,0,0&amp;bt=1&amp;bbb=1&amp;hb=1"/>
              <p:cNvSpPr/>
              <p:nvPr/>
            </p:nvSpPr>
            <p:spPr>
              <a:xfrm>
                <a:off x="832104" y="1080000"/>
                <a:ext cx="10531904" cy="1244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新定义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互不相等的正实数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∈{2,4,5,9}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的任</a:t>
                </a:r>
              </a:p>
              <a:p>
                <a:pPr latinLnBrk="1">
                  <a:lnSpc>
                    <a:spcPts val="6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意顺序排列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，设随机变量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满足：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max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{</m:t>
                            </m:r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min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{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altLang="zh-CN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e>
                                  <m:sub>
                                    <m:r>
                                      <a:rPr lang="en-US" altLang="zh-CN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altLang="zh-CN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e>
                                  <m:sub>
                                    <m:r>
                                      <a:rPr lang="en-US" altLang="zh-CN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b>
                                </m:sSub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},</m:t>
                            </m:r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min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{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altLang="zh-CN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e>
                                  <m:sub>
                                    <m:r>
                                      <a:rPr lang="en-US" altLang="zh-CN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3</m:t>
                                    </m:r>
                                  </m:sub>
                                </m:sSub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altLang="zh-CN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e>
                                  <m:sub>
                                    <m:r>
                                      <a:rPr lang="en-US" altLang="zh-CN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4</m:t>
                                    </m:r>
                                  </m:sub>
                                </m:sSub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}},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𝑌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min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{</m:t>
                            </m:r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max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{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altLang="zh-CN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e>
                                  <m:sub>
                                    <m:r>
                                      <a:rPr lang="en-US" altLang="zh-CN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1</m:t>
                                    </m:r>
                                  </m:sub>
                                </m:sSub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altLang="zh-CN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e>
                                  <m:sub>
                                    <m:r>
                                      <a:rPr lang="en-US" altLang="zh-CN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b>
                                </m:sSub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},</m:t>
                            </m:r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max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{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altLang="zh-CN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e>
                                  <m:sub>
                                    <m:r>
                                      <a:rPr lang="en-US" altLang="zh-CN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3</m:t>
                                    </m:r>
                                  </m:sub>
                                </m:sSub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altLang="zh-CN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e>
                                  <m:sub>
                                    <m:r>
                                      <a:rPr lang="en-US" altLang="zh-CN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4</m:t>
                                    </m:r>
                                  </m:sub>
                                </m:sSub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}},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6_BD.10_1#6b5e5415b?vop=1&amp;pid=8b1c2ac27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1904" cy="1244600"/>
              </a:xfrm>
              <a:prstGeom prst="rect">
                <a:avLst/>
              </a:prstGeom>
              <a:blipFill>
                <a:blip r:embed="rId3"/>
                <a:stretch>
                  <a:fillRect l="-1390" b="-4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6_BD.10_1#6b5e5415b?vop=1&amp;pid=8b1c2ac27&amp;color=0,0,0&amp;tib=255,255,255&amp;ii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8877" y="1222082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6_AN.11_1#6b5e5415b.bracket?vop=1&amp;pid=8b1c2ac27&amp;color=0,0,0&amp;vpa=4"/>
          <p:cNvSpPr/>
          <p:nvPr/>
        </p:nvSpPr>
        <p:spPr>
          <a:xfrm>
            <a:off x="8651843" y="1859716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10_2#6b5e5415b.choices?vop=1&amp;pid=8b1c2ac27&amp;color=0,0,0&amp;bbb=1"/>
              <p:cNvSpPr/>
              <p:nvPr/>
            </p:nvSpPr>
            <p:spPr>
              <a:xfrm>
                <a:off x="832104" y="2324600"/>
                <a:ext cx="10533888" cy="7658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BD.10_2#6b5e5415b.choices?vop=1&amp;pid=8b1c2ac2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24600"/>
                <a:ext cx="10533888" cy="765810"/>
              </a:xfrm>
              <a:prstGeom prst="rect">
                <a:avLst/>
              </a:prstGeom>
              <a:blipFill>
                <a:blip r:embed="rId5"/>
                <a:stretch>
                  <a:fillRect l="-1389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2_1#6b5e5415b?vop=1&amp;pid=8b1c2ac27&amp;color=0,0,0&amp;bt=1&amp;bbb=1&amp;hb=1"/>
              <p:cNvSpPr/>
              <p:nvPr/>
            </p:nvSpPr>
            <p:spPr>
              <a:xfrm>
                <a:off x="832104" y="1080000"/>
                <a:ext cx="10533888" cy="3446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【解析】由题设，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（无序）可能情况有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{2,4}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{2,5}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{2,9}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{4,5}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{4,9}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{5,9}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：列举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时注意有序与无序的区别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别依次对应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（无序）有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{5,9}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{4,9}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{4,5}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{2,9}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{2,5}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{2,4}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，所以上述情况对应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依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次为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(5,4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(4,5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(4,5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(4,5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(4,5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(5,4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关键：利用列举法得出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的所有可能取值情形）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)=5×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(5−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(4−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(4−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14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(5−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14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AS.12_1#6b5e5415b?vop=1&amp;pid=8b1c2ac27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446971"/>
              </a:xfrm>
              <a:prstGeom prst="rect">
                <a:avLst/>
              </a:prstGeom>
              <a:blipFill>
                <a:blip r:embed="rId3"/>
                <a:stretch>
                  <a:fillRect l="-1389" r="-984" b="-22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13_1#f5e1fe575?vop=1&amp;pid=8b1c2ac27&amp;color=0,0,0&amp;bt=1&amp;bbb=1&amp;hb=1"/>
              <p:cNvSpPr/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一批笔记本电脑共有10台，其中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品牌3台，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品牌7台，如果从中随机挑选2台，设挑选的2台电脑中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品牌的台数为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BD.13_1#f5e1fe575?vop=1&amp;pid=8b1c2ac27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r="-2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BD.14_1#faf242d84?vop=1&amp;pid=f5e1fe575&amp;color=0,0,0&amp;bbb=1"/>
              <p:cNvSpPr/>
              <p:nvPr/>
            </p:nvSpPr>
            <p:spPr>
              <a:xfrm>
                <a:off x="832104" y="190569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的分布列；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BD.14_1#faf242d84?vop=1&amp;pid=f5e1fe575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05690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15_1#faf242d84?vop=1&amp;pid=f5e1fe575&amp;color=0,0,0&amp;bbb=1"/>
              <p:cNvSpPr/>
              <p:nvPr/>
            </p:nvSpPr>
            <p:spPr>
              <a:xfrm>
                <a:off x="832104" y="2279007"/>
                <a:ext cx="10533888" cy="1306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【解】依题意，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的可能取值有0，1，2，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7_AN.15_1#faf242d84?vop=1&amp;pid=f5e1fe575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9007"/>
                <a:ext cx="10533888" cy="1306830"/>
              </a:xfrm>
              <a:prstGeom prst="rect">
                <a:avLst/>
              </a:prstGeom>
              <a:blipFill>
                <a:blip r:embed="rId5"/>
                <a:stretch>
                  <a:fillRect l="-1389" b="-107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QO_7_AN.15_2#faf242d84?colgroup=5,16,16,16&amp;vop=1&amp;pid=f5e1fe575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57628688"/>
                  </p:ext>
                </p:extLst>
              </p:nvPr>
            </p:nvGraphicFramePr>
            <p:xfrm>
              <a:off x="832105" y="3714107"/>
              <a:ext cx="10536017" cy="749237"/>
            </p:xfrm>
            <a:graphic>
              <a:graphicData uri="http://schemas.openxmlformats.org/drawingml/2006/table">
                <a:tbl>
                  <a:tblPr/>
                  <a:tblGrid>
                    <a:gridCol w="107827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152581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152581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152581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421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7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7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QO_7_AN.15_2#faf242d84?colgroup=5,16,16,16&amp;vop=1&amp;pid=f5e1fe575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57628688"/>
                  </p:ext>
                </p:extLst>
              </p:nvPr>
            </p:nvGraphicFramePr>
            <p:xfrm>
              <a:off x="832105" y="3714107"/>
              <a:ext cx="10536017" cy="749237"/>
            </p:xfrm>
            <a:graphic>
              <a:graphicData uri="http://schemas.openxmlformats.org/drawingml/2006/table">
                <a:tbl>
                  <a:tblPr/>
                  <a:tblGrid>
                    <a:gridCol w="107827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152581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152581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152581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565" t="-1923" r="-877966" b="-140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4213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565" t="-73611" r="-877966" b="-13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34429" t="-73611" r="-200580" b="-13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134170" t="-73611" r="-100193" b="-13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234623" t="-73611" r="-387" b="-138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2346</Words>
  <Application>Microsoft Office PowerPoint</Application>
  <PresentationFormat>宽屏</PresentationFormat>
  <Paragraphs>241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1" baseType="lpstr">
      <vt:lpstr>Arial (正文)</vt:lpstr>
      <vt:lpstr>DengXian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2025-10-20T03:05:09Z</dcterms:created>
  <dcterms:modified xsi:type="dcterms:W3CDTF">2025-10-20T03:11:47Z</dcterms:modified>
  <cp:category/>
  <cp:contentStatus/>
</cp:coreProperties>
</file>